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365" r:id="rId2"/>
    <p:sldId id="366" r:id="rId3"/>
    <p:sldId id="289" r:id="rId4"/>
    <p:sldId id="367" r:id="rId5"/>
    <p:sldId id="256" r:id="rId6"/>
    <p:sldId id="369" r:id="rId7"/>
    <p:sldId id="370" r:id="rId8"/>
    <p:sldId id="371" r:id="rId9"/>
    <p:sldId id="372" r:id="rId10"/>
    <p:sldId id="373" r:id="rId11"/>
    <p:sldId id="381" r:id="rId12"/>
    <p:sldId id="382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3" r:id="rId21"/>
    <p:sldId id="298" r:id="rId22"/>
    <p:sldId id="29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0065"/>
    <a:srgbClr val="632092"/>
    <a:srgbClr val="A3DBFF"/>
    <a:srgbClr val="7CEB99"/>
    <a:srgbClr val="FF3300"/>
    <a:srgbClr val="00A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>
      <p:cViewPr varScale="1">
        <p:scale>
          <a:sx n="68" d="100"/>
          <a:sy n="68" d="100"/>
        </p:scale>
        <p:origin x="59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F685350-A2DA-A8B6-19A7-7CECA0E730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2EE73FF-BCAA-BE1C-1E86-2348579384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B71E6-BE39-4CAD-AB63-D1B9C1F062B8}" type="datetimeFigureOut">
              <a:rPr lang="pt-BR" smtClean="0"/>
              <a:t>22/04/2025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3249A4-824F-BD8D-70DD-6B5ED49FA1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73FE09-FA51-192B-5E5E-8AC8D1DBBD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63ED3-84F5-40B5-902B-10E39387B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129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DFF2A-DB6B-4FEE-B006-D761E1DF8D59}" type="datetimeFigureOut">
              <a:rPr lang="pt-BR" smtClean="0"/>
              <a:t>22/04/2025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4A819-8863-4181-8656-9814739BB72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714676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4A819-8863-4181-8656-9814739BB722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929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F6C80-DA39-49FB-8F87-7D61E303E90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450590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9721F-4156-4F5B-BD33-DA4F45F71281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30803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7281-E119-454B-9E6B-0A1F1F3C62F7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387239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772-422A-4EC4-98D7-C4C6C5A32BB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185236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E83-5E8E-40E1-A30E-9C2C85CDC463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72445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0C3D-11EC-43DD-977F-9C0E62E83883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70643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BFF4E-7086-4FBA-9A47-16D2F8355F95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140827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F2C0-DA87-4893-A113-9FB1E917A98C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299317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414B-2272-4F00-AAD4-1F8D96D860D5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1084484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5D38-47E2-4E17-B468-D7BCDB1D17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65004348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5D38-47E2-4E17-B468-D7BCDB1D17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75695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5D38-47E2-4E17-B468-D7BCDB1D17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44222246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5D38-47E2-4E17-B468-D7BCDB1D17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76711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5D38-47E2-4E17-B468-D7BCDB1D17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14983637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736F1-8327-48F0-8DFC-B60DF55EA9C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541983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6C04-78E9-4A00-A81F-F59D2B8CB59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2429487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B5A78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0" dirty="0"/>
              <a:t>Departamento</a:t>
            </a:r>
            <a:r>
              <a:rPr spc="-3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20" dirty="0"/>
              <a:t>Teologia</a:t>
            </a:r>
            <a:r>
              <a:rPr spc="-35" dirty="0"/>
              <a:t> </a:t>
            </a:r>
            <a:r>
              <a:rPr dirty="0"/>
              <a:t>da</a:t>
            </a:r>
            <a:r>
              <a:rPr spc="-75" dirty="0"/>
              <a:t> </a:t>
            </a:r>
            <a:r>
              <a:rPr dirty="0"/>
              <a:t>Assembléia</a:t>
            </a:r>
            <a:r>
              <a:rPr spc="-3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Deus</a:t>
            </a:r>
            <a:r>
              <a:rPr spc="-1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Caçapava-</a:t>
            </a:r>
            <a:r>
              <a:rPr dirty="0"/>
              <a:t>SP</a:t>
            </a:r>
            <a:r>
              <a:rPr spc="-35" dirty="0"/>
              <a:t> </a:t>
            </a:r>
            <a:r>
              <a:rPr dirty="0"/>
              <a:t>- Curso Básico</a:t>
            </a:r>
            <a:r>
              <a:rPr spc="-15" dirty="0"/>
              <a:t> </a:t>
            </a:r>
            <a:r>
              <a:rPr spc="-10" dirty="0"/>
              <a:t>CETADEB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9DA9B-B282-4519-974C-1A3EB843FD7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B5A787"/>
                </a:solidFill>
                <a:latin typeface="Arial"/>
                <a:cs typeface="Arial"/>
              </a:defRPr>
            </a:lvl1pPr>
          </a:lstStyle>
          <a:p>
            <a:pPr marL="80645">
              <a:lnSpc>
                <a:spcPts val="142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461472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B5D38-47E2-4E17-B468-D7BCDB1D17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ts val="1425"/>
              </a:lnSpc>
            </a:pPr>
            <a:r>
              <a:rPr lang="pt-BR" spc="-10"/>
              <a:t>Departamento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25"/>
              <a:t> </a:t>
            </a:r>
            <a:r>
              <a:rPr lang="pt-BR" spc="-20"/>
              <a:t>Teologia</a:t>
            </a:r>
            <a:r>
              <a:rPr lang="pt-BR" spc="-35"/>
              <a:t> </a:t>
            </a:r>
            <a:r>
              <a:rPr lang="pt-BR"/>
              <a:t>da</a:t>
            </a:r>
            <a:r>
              <a:rPr lang="pt-BR" spc="-75"/>
              <a:t> </a:t>
            </a:r>
            <a:r>
              <a:rPr lang="pt-BR"/>
              <a:t>Assembléia</a:t>
            </a:r>
            <a:r>
              <a:rPr lang="pt-BR" spc="-3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/>
              <a:t>Deus</a:t>
            </a:r>
            <a:r>
              <a:rPr lang="pt-BR" spc="-15"/>
              <a:t> </a:t>
            </a:r>
            <a:r>
              <a:rPr lang="pt-BR"/>
              <a:t>de</a:t>
            </a:r>
            <a:r>
              <a:rPr lang="pt-BR" spc="-5"/>
              <a:t> </a:t>
            </a:r>
            <a:r>
              <a:rPr lang="pt-BR" spc="-10"/>
              <a:t>Caçapava-</a:t>
            </a:r>
            <a:r>
              <a:rPr lang="pt-BR"/>
              <a:t>SP</a:t>
            </a:r>
            <a:r>
              <a:rPr lang="pt-BR" spc="-35"/>
              <a:t> </a:t>
            </a:r>
            <a:r>
              <a:rPr lang="pt-BR"/>
              <a:t>- Curso Básico</a:t>
            </a:r>
            <a:r>
              <a:rPr lang="pt-BR" spc="-15"/>
              <a:t> </a:t>
            </a:r>
            <a:r>
              <a:rPr lang="pt-BR" spc="-10"/>
              <a:t>CETADEB</a:t>
            </a:r>
            <a:endParaRPr lang="pt-BR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‹nº›</a:t>
            </a:fld>
            <a:endParaRPr lang="pt-BR" spc="-50" dirty="0"/>
          </a:p>
        </p:txBody>
      </p:sp>
    </p:spTree>
    <p:extLst>
      <p:ext uri="{BB962C8B-B14F-4D97-AF65-F5344CB8AC3E}">
        <p14:creationId xmlns:p14="http://schemas.microsoft.com/office/powerpoint/2010/main" val="83356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minist-jaimebergamim.webnode.com.br/" TargetMode="External"/><Relationship Id="rId4" Type="http://schemas.openxmlformats.org/officeDocument/2006/relationships/hyperlink" Target="mailto:jaimebergamim@gmail.co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gif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jaimebergamim@gmail.com" TargetMode="External"/><Relationship Id="rId7" Type="http://schemas.openxmlformats.org/officeDocument/2006/relationships/image" Target="../media/image28.jpg"/><Relationship Id="rId2" Type="http://schemas.openxmlformats.org/officeDocument/2006/relationships/hyperlink" Target="http://minist-jaimebergamim.webnode.com.br/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hyperlink" Target="https://www.whatsapp.com/?l=pt_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BFF10F9-7C19-646F-2FBF-E18AC4C77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3" y="70998"/>
            <a:ext cx="2382776" cy="273149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A304637-4814-8699-9B15-CAD07AA6615A}"/>
              </a:ext>
            </a:extLst>
          </p:cNvPr>
          <p:cNvSpPr/>
          <p:nvPr/>
        </p:nvSpPr>
        <p:spPr>
          <a:xfrm>
            <a:off x="2401599" y="883437"/>
            <a:ext cx="65325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Seminário </a:t>
            </a:r>
            <a:r>
              <a:rPr lang="pt-BR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Bethrem</a:t>
            </a:r>
            <a:endParaRPr lang="pt-BR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1AC181-24F7-6C18-4F6B-F34700F04110}"/>
              </a:ext>
            </a:extLst>
          </p:cNvPr>
          <p:cNvSpPr txBox="1"/>
          <p:nvPr/>
        </p:nvSpPr>
        <p:spPr>
          <a:xfrm>
            <a:off x="535881" y="3729038"/>
            <a:ext cx="677932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Treinando Obreiros para o Reino de Deus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A7B4D20-E67C-8FB4-590E-453A20B1F090}"/>
              </a:ext>
            </a:extLst>
          </p:cNvPr>
          <p:cNvSpPr txBox="1"/>
          <p:nvPr/>
        </p:nvSpPr>
        <p:spPr>
          <a:xfrm>
            <a:off x="509070" y="2947245"/>
            <a:ext cx="689113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busca da excelência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B86DEB-A142-7E9A-DAAF-45C32C6CCFFF}"/>
              </a:ext>
            </a:extLst>
          </p:cNvPr>
          <p:cNvSpPr txBox="1"/>
          <p:nvPr/>
        </p:nvSpPr>
        <p:spPr>
          <a:xfrm>
            <a:off x="617028" y="4374522"/>
            <a:ext cx="646957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Diretor: </a:t>
            </a:r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Pr. Jaime </a:t>
            </a:r>
            <a:r>
              <a:rPr lang="pt-B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Bergamim</a:t>
            </a:r>
            <a:endParaRPr lang="pt-BR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2EEF4D9-2945-9966-F695-5CCE4B4FD4CE}"/>
              </a:ext>
            </a:extLst>
          </p:cNvPr>
          <p:cNvSpPr txBox="1"/>
          <p:nvPr/>
        </p:nvSpPr>
        <p:spPr>
          <a:xfrm>
            <a:off x="617028" y="5100846"/>
            <a:ext cx="601237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 conosco:</a:t>
            </a: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Whatsapp: </a:t>
            </a:r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(41) 9-99134.18181</a:t>
            </a:r>
          </a:p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jaimebergamim@gmail.com.br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B135E6-8094-73BA-0574-48BFC4EC8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z="2800" spc="-5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pt-BR" sz="2800" spc="-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094064-1EA9-1D3E-A97C-94AC0B2E3523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34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1058EB8-87A8-1AB3-91E5-1759F1A631F7}"/>
              </a:ext>
            </a:extLst>
          </p:cNvPr>
          <p:cNvSpPr txBox="1"/>
          <p:nvPr/>
        </p:nvSpPr>
        <p:spPr>
          <a:xfrm>
            <a:off x="473431" y="1433996"/>
            <a:ext cx="807720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Oferecemos curso de Teologia:</a:t>
            </a:r>
          </a:p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Treinamentos para Obreiros</a:t>
            </a: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Liderança e Gestão eclesiástica</a:t>
            </a:r>
          </a:p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Aconselhamento Pastoral e Análise em Psicanálise</a:t>
            </a: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Simpósio para liderança.</a:t>
            </a:r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F8F4F0-03BB-0BF6-E0E7-FAEC7E88F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42466"/>
            <a:ext cx="1753591" cy="137110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E6A634E-129F-E65B-5D9F-F6404E71F736}"/>
              </a:ext>
            </a:extLst>
          </p:cNvPr>
          <p:cNvSpPr/>
          <p:nvPr/>
        </p:nvSpPr>
        <p:spPr>
          <a:xfrm>
            <a:off x="2438400" y="304800"/>
            <a:ext cx="38109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Seminário</a:t>
            </a:r>
            <a:r>
              <a:rPr lang="pt-BR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pt-BR" sz="28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Bethrem</a:t>
            </a:r>
            <a:endParaRPr lang="pt-BR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8367EB-115E-4FCB-0527-4F2F792A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2</a:t>
            </a:fld>
            <a:endParaRPr lang="pt-BR" spc="-5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7A4068-6497-EC52-E601-A5100E9C2FE3}"/>
              </a:ext>
            </a:extLst>
          </p:cNvPr>
          <p:cNvSpPr txBox="1"/>
          <p:nvPr/>
        </p:nvSpPr>
        <p:spPr>
          <a:xfrm>
            <a:off x="473431" y="3531178"/>
            <a:ext cx="80772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632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Adquira nossos matérias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Livros, apostilas e livros de esboço, físico ou em PDF.</a:t>
            </a:r>
          </a:p>
          <a:p>
            <a:pPr algn="just"/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Consulte-nos pelos nossos canais:</a:t>
            </a: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: (41) 9.9134-1818 e (41) 999758-7287</a:t>
            </a:r>
          </a:p>
          <a:p>
            <a:pPr algn="just"/>
            <a:r>
              <a:rPr lang="pt-BR" sz="2400" b="1" dirty="0">
                <a:solidFill>
                  <a:srgbClr val="632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jaimebergamim@gmail.com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solidFill>
                  <a:srgbClr val="632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Site: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http://minist-jaimebergamim.webnode.com.br</a:t>
            </a:r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13C403-CA06-945B-28EF-F536103B41C1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82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38B5C-6A10-0F7C-1F07-EB13A72D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9FA83FC-99BF-B0D0-F313-E7D30132F469}"/>
              </a:ext>
            </a:extLst>
          </p:cNvPr>
          <p:cNvSpPr/>
          <p:nvPr/>
        </p:nvSpPr>
        <p:spPr>
          <a:xfrm>
            <a:off x="609600" y="271728"/>
            <a:ext cx="7905750" cy="584775"/>
          </a:xfrm>
          <a:prstGeom prst="rect">
            <a:avLst/>
          </a:prstGeom>
          <a:solidFill>
            <a:schemeClr val="accent6">
              <a:lumMod val="20000"/>
              <a:lumOff val="80000"/>
              <a:alpha val="18000"/>
            </a:schemeClr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Igreja Evangélica Assembleia  de Deus</a:t>
            </a:r>
          </a:p>
        </p:txBody>
      </p:sp>
      <p:pic>
        <p:nvPicPr>
          <p:cNvPr id="5" name="Picture 2" descr="logo EETAD.png">
            <a:extLst>
              <a:ext uri="{FF2B5EF4-FFF2-40B4-BE49-F238E27FC236}">
                <a16:creationId xmlns:a16="http://schemas.microsoft.com/office/drawing/2014/main" id="{4492C272-1D93-4BFA-1E34-789263CC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254" y="1865769"/>
            <a:ext cx="1025445" cy="64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69F9C38-454E-1513-27CC-7F880B805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632" y="1839163"/>
            <a:ext cx="896622" cy="6488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5476626-3940-F278-9A6C-D95B7E086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123" y="1756641"/>
            <a:ext cx="1025446" cy="64633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8096EC4-33A8-75C8-DA94-D1EACD8E9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4473" y="1831516"/>
            <a:ext cx="1025445" cy="60166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2B7F7B6-DE7E-65A4-D79F-8F6CFDE405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380" y="1865769"/>
            <a:ext cx="834887" cy="52659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2CAD97-4253-6FEA-3174-617087D5A8D7}"/>
              </a:ext>
            </a:extLst>
          </p:cNvPr>
          <p:cNvSpPr txBox="1"/>
          <p:nvPr/>
        </p:nvSpPr>
        <p:spPr>
          <a:xfrm>
            <a:off x="870059" y="5341959"/>
            <a:ext cx="799106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 um aluno dos Institutos acima. Dedique sempre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A1704EE-44E7-9986-3D6E-144D63CEAB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615" y="2600941"/>
            <a:ext cx="1857375" cy="220027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7A85872-3BC2-A9F3-EC94-904EDC501E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00" y="2514600"/>
            <a:ext cx="6194120" cy="2694509"/>
          </a:xfrm>
          <a:prstGeom prst="rect">
            <a:avLst/>
          </a:prstGeom>
        </p:spPr>
      </p:pic>
      <p:sp>
        <p:nvSpPr>
          <p:cNvPr id="15" name="Espaço Reservado para Número de Slide 14">
            <a:extLst>
              <a:ext uri="{FF2B5EF4-FFF2-40B4-BE49-F238E27FC236}">
                <a16:creationId xmlns:a16="http://schemas.microsoft.com/office/drawing/2014/main" id="{4BECF8AC-BD37-9091-3891-53D8BFAB1DC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3</a:t>
            </a:fld>
            <a:endParaRPr lang="pt-BR" spc="-5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44F36727-00C7-F83D-D0AE-E97865029C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6969" y="1480886"/>
            <a:ext cx="1451181" cy="11346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481E10C-C01A-E6F6-39CA-4265F6CC55F2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10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8361A-F64F-5E61-57CB-1104410B5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2224C01-9037-E3FF-3903-5D0C33039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8638"/>
            <a:ext cx="7700964" cy="985486"/>
          </a:xfrm>
          <a:prstGeom prst="rect">
            <a:avLst/>
          </a:prstGeom>
        </p:spPr>
      </p:pic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ADADFE-2D70-98A5-FE2E-DDAF271F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4</a:t>
            </a:fld>
            <a:endParaRPr lang="pt-BR" spc="-50" dirty="0"/>
          </a:p>
        </p:txBody>
      </p:sp>
      <p:pic>
        <p:nvPicPr>
          <p:cNvPr id="1026" name="Picture 2" descr="ESCOLA BIBLICA DOMINICAL 2020 - IngressoLive - Plataforma ...">
            <a:extLst>
              <a:ext uri="{FF2B5EF4-FFF2-40B4-BE49-F238E27FC236}">
                <a16:creationId xmlns:a16="http://schemas.microsoft.com/office/drawing/2014/main" id="{BD75387D-1C98-8762-EFB1-B3FB0F727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36940">
            <a:off x="4058603" y="2315931"/>
            <a:ext cx="4694421" cy="305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3BC91C1-9016-DF8E-0C2B-A5418E33E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0877">
            <a:off x="205377" y="1462263"/>
            <a:ext cx="3886200" cy="398035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D14F775-790C-7BA0-76C0-C8D00DD975B9}"/>
              </a:ext>
            </a:extLst>
          </p:cNvPr>
          <p:cNvSpPr txBox="1"/>
          <p:nvPr/>
        </p:nvSpPr>
        <p:spPr>
          <a:xfrm>
            <a:off x="0" y="5759478"/>
            <a:ext cx="914399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Juntos preparando vidas para o Reino de Deus</a:t>
            </a:r>
            <a:endParaRPr lang="pt-BR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762575-A764-4A98-BC96-116FC93F10D2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3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4983" y="6781800"/>
            <a:ext cx="73660" cy="76200"/>
          </a:xfrm>
          <a:custGeom>
            <a:avLst/>
            <a:gdLst/>
            <a:ahLst/>
            <a:cxnLst/>
            <a:rect l="l" t="t" r="r" b="b"/>
            <a:pathLst>
              <a:path w="73659" h="76200">
                <a:moveTo>
                  <a:pt x="0" y="76199"/>
                </a:moveTo>
                <a:lnTo>
                  <a:pt x="73152" y="76199"/>
                </a:lnTo>
                <a:lnTo>
                  <a:pt x="73152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1AAE90-0507-D1CD-2DDE-0C8C30095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6BA7CBC-617E-C226-423E-B19B71A1B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9E8448-E82D-D6FE-0087-EBC9EACCA1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5</a:t>
            </a:fld>
            <a:endParaRPr lang="pt-BR" spc="-5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CDC01C2-2782-4E0C-0C23-820A86139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441696" y="-18388"/>
            <a:ext cx="6260607" cy="721912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73002C9-E1CD-B31A-5E46-0197A1458A02}"/>
              </a:ext>
            </a:extLst>
          </p:cNvPr>
          <p:cNvSpPr txBox="1"/>
          <p:nvPr/>
        </p:nvSpPr>
        <p:spPr>
          <a:xfrm>
            <a:off x="1334328" y="-30271"/>
            <a:ext cx="6152322" cy="580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Tema do 1º Trimestre de 2025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47683E-C2CB-53CD-5F73-C9A0CBE03EFF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59BD6F-CDD2-E614-1060-8C886C9B40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6</a:t>
            </a:fld>
            <a:endParaRPr lang="pt-BR" spc="-5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41B964-3E0F-BB96-BC44-ACCEF76EB865}"/>
              </a:ext>
            </a:extLst>
          </p:cNvPr>
          <p:cNvSpPr txBox="1"/>
          <p:nvPr/>
        </p:nvSpPr>
        <p:spPr>
          <a:xfrm>
            <a:off x="228600" y="337640"/>
            <a:ext cx="841853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5649958-FD37-F3E8-15D7-6F81505B0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2BDD0A4-354E-68ED-A896-294E0EE49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F9F1136-C47E-013C-D380-CFE8704DE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537576" y="-532403"/>
            <a:ext cx="6068848" cy="78089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CA87468-0196-9B7B-11DD-6B8F1A9429F0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94FEB-43CB-1866-F617-493537DD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80799A6-3196-021B-64E2-7CC7D68EF74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7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5ED9A35-EFB2-709B-D78B-2E4601075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3E2225-C349-C1F9-D56B-FE068F31927E}"/>
              </a:ext>
            </a:extLst>
          </p:cNvPr>
          <p:cNvSpPr txBox="1"/>
          <p:nvPr/>
        </p:nvSpPr>
        <p:spPr>
          <a:xfrm>
            <a:off x="1219200" y="116958"/>
            <a:ext cx="73152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LEITURA EM CLASSE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A22DAF-7FFD-8023-4688-9E0E27520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348925" y="-440212"/>
            <a:ext cx="6406487" cy="818993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603FCA7-6AC0-8855-AF5F-FBF130337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19" y="606051"/>
            <a:ext cx="613319" cy="70926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FB6B378-2A17-583E-14C4-560A13057A7A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66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8A002-8B08-9059-ED79-A3B85986B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6A48-8412-8842-3A10-075E3AEBC6D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8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330ABD6-3559-4D16-B61B-EFC23A8E8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1D845E9-BCAD-6834-A8B9-69B12448B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B459990C-7052-C41B-F8FA-5795FB6E64A1}"/>
              </a:ext>
            </a:extLst>
          </p:cNvPr>
          <p:cNvSpPr txBox="1"/>
          <p:nvPr/>
        </p:nvSpPr>
        <p:spPr>
          <a:xfrm>
            <a:off x="8140994" y="6536810"/>
            <a:ext cx="100300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01/23</a:t>
            </a:r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449DBE3-100F-2E59-DFFA-629BA392D44E}"/>
              </a:ext>
            </a:extLst>
          </p:cNvPr>
          <p:cNvSpPr txBox="1"/>
          <p:nvPr/>
        </p:nvSpPr>
        <p:spPr>
          <a:xfrm>
            <a:off x="1981200" y="86077"/>
            <a:ext cx="58674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AUREO E VERDADE PRÁTICA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FB2C21D-53EA-D769-CC61-149501AE0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71240" y="349790"/>
            <a:ext cx="2833244" cy="39987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56EC798-A196-ACED-8C1C-999656BD8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497657" y="2463980"/>
            <a:ext cx="2833246" cy="399875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1B904F3-F471-0672-5508-9AA82772817D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14" descr="a dove is flying over a waterfall with a person holding it in their hands">
            <a:extLst>
              <a:ext uri="{FF2B5EF4-FFF2-40B4-BE49-F238E27FC236}">
                <a16:creationId xmlns:a16="http://schemas.microsoft.com/office/drawing/2014/main" id="{BBC16EB4-613F-9A26-8AC7-03EF86093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974" y="3882714"/>
            <a:ext cx="2009424" cy="293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556943D7-7444-4B60-6AE2-88BD3876D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951" y="932546"/>
            <a:ext cx="2994565" cy="195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04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C401A-CF77-98B8-F6F5-52E7A32E1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999194-4C45-FF0C-0C7D-E47A59B7EA5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9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94ACA7-2F3B-F1BE-C807-4DE7653BD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DEF5C3D-1E58-79CA-8537-B4FD5560C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90251FB-F60C-6469-8549-987C68A971FD}"/>
              </a:ext>
            </a:extLst>
          </p:cNvPr>
          <p:cNvSpPr txBox="1"/>
          <p:nvPr/>
        </p:nvSpPr>
        <p:spPr>
          <a:xfrm>
            <a:off x="8077200" y="6423942"/>
            <a:ext cx="98276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02/23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54FB69B-6976-BB82-67FF-1539664D1DAE}"/>
              </a:ext>
            </a:extLst>
          </p:cNvPr>
          <p:cNvSpPr txBox="1"/>
          <p:nvPr/>
        </p:nvSpPr>
        <p:spPr>
          <a:xfrm>
            <a:off x="1447800" y="106808"/>
            <a:ext cx="22860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B72770-5A30-6D96-580D-523F7B15AE0D}"/>
              </a:ext>
            </a:extLst>
          </p:cNvPr>
          <p:cNvSpPr txBox="1"/>
          <p:nvPr/>
        </p:nvSpPr>
        <p:spPr>
          <a:xfrm>
            <a:off x="683450" y="568473"/>
            <a:ext cx="7885134" cy="60016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multiplicação – Cinco pães  Dois peixinhos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Quase cinco mil homens (além de mulheres e crianças)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Percepção humana: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Queriam apenas satisfazer as sua necessidade materiais (fome)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As nossas necessidades não são somente materiais, mas acima dessa, temos a necessidade espiritual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Sede de Deus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Temos por natureza essa necessidade espiritual, pois fomos formados da essência de Deus.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Desejo de adoração: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Deus fez o homem para ser seus adoradores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A25588-10CB-4E70-B3E5-CF8FED008F4D}"/>
              </a:ext>
            </a:extLst>
          </p:cNvPr>
          <p:cNvSpPr txBox="1"/>
          <p:nvPr/>
        </p:nvSpPr>
        <p:spPr>
          <a:xfrm>
            <a:off x="8121653" y="6391132"/>
            <a:ext cx="956450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7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D6B02-E936-8959-7248-3CF8B0D1E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3EA82D-BB6F-A2B1-0869-9DEA6B40AD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10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1A22EDF-3F2E-83EC-8500-04104D891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B158E03-0D4D-D35D-A757-A448D671D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2FE2668-82BD-C82B-D260-A8A703CDC300}"/>
              </a:ext>
            </a:extLst>
          </p:cNvPr>
          <p:cNvSpPr txBox="1"/>
          <p:nvPr/>
        </p:nvSpPr>
        <p:spPr>
          <a:xfrm>
            <a:off x="990600" y="2164823"/>
            <a:ext cx="6248400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figura que representa o autor do pecado é serpente.</a:t>
            </a:r>
          </a:p>
          <a:p>
            <a:pPr algn="just"/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serpente foi o instrumento que Satanás usou.</a:t>
            </a:r>
          </a:p>
          <a:p>
            <a:pPr algn="just"/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E2610B2-B521-ED7F-BBAF-8BBF73FE53F0}"/>
              </a:ext>
            </a:extLst>
          </p:cNvPr>
          <p:cNvSpPr txBox="1"/>
          <p:nvPr/>
        </p:nvSpPr>
        <p:spPr>
          <a:xfrm>
            <a:off x="8380030" y="6423942"/>
            <a:ext cx="6799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03/</a:t>
            </a:r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2F4980A-0C55-A0D6-A62F-3E11A5E45455}"/>
              </a:ext>
            </a:extLst>
          </p:cNvPr>
          <p:cNvSpPr txBox="1"/>
          <p:nvPr/>
        </p:nvSpPr>
        <p:spPr>
          <a:xfrm>
            <a:off x="8077200" y="6423942"/>
            <a:ext cx="98276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ACE43A-450F-75E0-A9A8-E0EC5B901EB5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C00FDD8-0FA4-E2FE-629C-6D971CE2254E}"/>
              </a:ext>
            </a:extLst>
          </p:cNvPr>
          <p:cNvSpPr txBox="1"/>
          <p:nvPr/>
        </p:nvSpPr>
        <p:spPr>
          <a:xfrm>
            <a:off x="280745" y="1443841"/>
            <a:ext cx="8099285" cy="52629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 milagre não se explica – Cinco mil pessoas são alimentadas .</a:t>
            </a:r>
          </a:p>
          <a:p>
            <a:pPr algn="just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Jesus já estado em Jerusalém e curado o paralitico que esta junto tanque de </a:t>
            </a:r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Betesta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a 38 anos estava enfermo (Cap 5). E era sábado.</a:t>
            </a:r>
          </a:p>
          <a:p>
            <a:pPr algn="just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Jesus do outro lado do mar da Galileia que é o de Tiberíades </a:t>
            </a:r>
          </a:p>
          <a:p>
            <a:pPr algn="just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Jesus desafiou seus discípulos a dar de comer (PONTO II). Vamos comentar aqui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510730A-8970-E0BB-3D90-F883485B3F80}"/>
              </a:ext>
            </a:extLst>
          </p:cNvPr>
          <p:cNvSpPr txBox="1"/>
          <p:nvPr/>
        </p:nvSpPr>
        <p:spPr>
          <a:xfrm>
            <a:off x="741878" y="473442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multiplicação de pães e peixe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3E0519F-DC4A-DE04-EB45-FA78BB9E51F7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BED3F50-56E4-C36C-F983-D8AE9495B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615" y="473442"/>
            <a:ext cx="1623186" cy="116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6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BD145-F608-C04D-CA6E-69C1B6B92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68C489-140E-93A8-457E-F3EC7C2AC4C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11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07CF74D-DA5E-B21B-7B3F-BEF783D59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5D1CDD4-809E-0569-8384-D34EBC9BC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F4A2B73-ED88-8A04-2E08-770D4ED09348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219F3C8-31B6-7531-A684-5CD246B5D051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9A92B71-52D6-C49B-5ED3-8C4F3FF08982}"/>
              </a:ext>
            </a:extLst>
          </p:cNvPr>
          <p:cNvSpPr txBox="1"/>
          <p:nvPr/>
        </p:nvSpPr>
        <p:spPr>
          <a:xfrm>
            <a:off x="741878" y="473442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multiplicação de pães e peixe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03EC806-D523-2EE1-C404-8E68AB586461}"/>
              </a:ext>
            </a:extLst>
          </p:cNvPr>
          <p:cNvSpPr txBox="1"/>
          <p:nvPr/>
        </p:nvSpPr>
        <p:spPr>
          <a:xfrm>
            <a:off x="514350" y="832331"/>
            <a:ext cx="8001000" cy="905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63209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 testa a fé dos discípulos e desafia a dar lhes de comer</a:t>
            </a:r>
            <a:endParaRPr lang="pt-BR" sz="2400" b="1" kern="100" dirty="0">
              <a:solidFill>
                <a:srgbClr val="63209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B23E8CC-3AD5-1A56-E933-5B70163E1FD8}"/>
              </a:ext>
            </a:extLst>
          </p:cNvPr>
          <p:cNvSpPr txBox="1"/>
          <p:nvPr/>
        </p:nvSpPr>
        <p:spPr>
          <a:xfrm>
            <a:off x="2593872" y="1408386"/>
            <a:ext cx="6285717" cy="23850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 estava monte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baixo uma multidão que vem a seu encontro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Onde encontrar comida em lugar fora de comercio.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2BFA9A2-691C-B846-6FCB-5694B919263F}"/>
              </a:ext>
            </a:extLst>
          </p:cNvPr>
          <p:cNvSpPr txBox="1"/>
          <p:nvPr/>
        </p:nvSpPr>
        <p:spPr>
          <a:xfrm>
            <a:off x="1371600" y="3880938"/>
            <a:ext cx="7591910" cy="29123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Felipe pergunta, onde comparemos pão [...]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 não queria apenas realizar o milagre, mas dar uma lição de ensinamento: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AutoNum type="alphaLcPeriod"/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seus discípulo – exercício da fé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AutoNum type="alphaLcPeriod"/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a multidão,  que homem não necessita somente de milagre e cura, mas do pão do céu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9C83A06-FFD1-7C55-4746-3526985266A7}"/>
              </a:ext>
            </a:extLst>
          </p:cNvPr>
          <p:cNvSpPr txBox="1"/>
          <p:nvPr/>
        </p:nvSpPr>
        <p:spPr>
          <a:xfrm rot="17092319">
            <a:off x="-24826" y="4970999"/>
            <a:ext cx="1589649" cy="480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63209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desafio</a:t>
            </a:r>
            <a:endParaRPr lang="pt-BR" sz="2400" b="1" kern="100" dirty="0">
              <a:solidFill>
                <a:srgbClr val="63209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CF8A730-F325-1C3A-C336-F4A6D8CE52BE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C43FF6D-44AB-2AD3-863D-A33885612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12649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79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D880B-4180-79AA-5481-D5428608C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9E4FEBA-4129-1D61-402D-1BFF80A2C1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12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63FDE34-ACE8-BCDB-CF07-57D33F737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3BF5BB2-81A2-9CAA-64E5-0AA720431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AC6084C-3E5A-BDE9-45EF-89492E7999E7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DB4178-D123-00CB-6457-7552867E994A}"/>
              </a:ext>
            </a:extLst>
          </p:cNvPr>
          <p:cNvSpPr txBox="1"/>
          <p:nvPr/>
        </p:nvSpPr>
        <p:spPr>
          <a:xfrm>
            <a:off x="949660" y="111858"/>
            <a:ext cx="600765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CONTINUAÇÃO DO PONTO II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77B92D-31FA-EC21-B538-732327AE9702}"/>
              </a:ext>
            </a:extLst>
          </p:cNvPr>
          <p:cNvSpPr txBox="1"/>
          <p:nvPr/>
        </p:nvSpPr>
        <p:spPr>
          <a:xfrm>
            <a:off x="681576" y="606051"/>
            <a:ext cx="8001000" cy="480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Uma lição de provisão</a:t>
            </a:r>
            <a:endParaRPr lang="pt-BR" sz="2400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5A3D7D1-06DC-5728-5EC0-0BF84071A660}"/>
              </a:ext>
            </a:extLst>
          </p:cNvPr>
          <p:cNvSpPr txBox="1"/>
          <p:nvPr/>
        </p:nvSpPr>
        <p:spPr>
          <a:xfrm>
            <a:off x="383112" y="1375958"/>
            <a:ext cx="8377776" cy="483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 não precisa de muita coisa para realizar milagre; somente cinco pães e dois peixinhos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-"/>
              <a:tabLst>
                <a:tab pos="457200" algn="l"/>
              </a:tabLst>
            </a:pPr>
            <a:r>
              <a:rPr lang="pt-BR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Apena um lanche de um menino</a:t>
            </a:r>
            <a:endParaRPr lang="pt-BR" sz="2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-"/>
              <a:tabLst>
                <a:tab pos="457200" algn="l"/>
              </a:tabLst>
            </a:pPr>
            <a:r>
              <a:rPr lang="pt-BR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Quase cinco mil se alimente </a:t>
            </a:r>
            <a:endParaRPr lang="pt-BR" sz="2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457200" algn="l"/>
              </a:tabLst>
            </a:pPr>
            <a:r>
              <a:rPr lang="pt-BR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Uma sobra miraculas de doze cesto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-"/>
              <a:tabLst>
                <a:tab pos="457200" algn="l"/>
              </a:tabLst>
            </a:pPr>
            <a:endParaRPr lang="pt-BR" sz="2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cesto para cada discípulo – recompensa de uma fé e trabalho </a:t>
            </a:r>
            <a:r>
              <a:rPr lang="pt-BR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prestado</a:t>
            </a:r>
            <a:endParaRPr lang="pt-BR" sz="28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6E7B628-4C77-EC9E-5DAE-2361572F3AA2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80DDB04-0DCB-133A-C2DB-92C78778C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2438400"/>
            <a:ext cx="21336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57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53581-CE01-3E84-7D5B-C58F050D0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a man in a white robe holds a fish in his hand">
            <a:extLst>
              <a:ext uri="{FF2B5EF4-FFF2-40B4-BE49-F238E27FC236}">
                <a16:creationId xmlns:a16="http://schemas.microsoft.com/office/drawing/2014/main" id="{F08A2FEA-E74E-53CE-963D-FC3643B12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236" y="544778"/>
            <a:ext cx="1144418" cy="130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0D8008-844B-BC9F-E249-E6A91B3768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13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FF39B8-395C-6AF3-CB6C-1235AC241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80F4451-0001-E66D-AAC3-B12A70D7A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678E215-03FB-4182-40E8-4F87F8E937C9}"/>
              </a:ext>
            </a:extLst>
          </p:cNvPr>
          <p:cNvSpPr txBox="1"/>
          <p:nvPr/>
        </p:nvSpPr>
        <p:spPr>
          <a:xfrm>
            <a:off x="8380030" y="6423942"/>
            <a:ext cx="6799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04/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BF5865E-9DD2-5E6E-8662-10AFDE7595FD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04/23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17CE861-8EB5-BC19-18B2-158BB020C729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C9F6D0B-5AED-5EC0-0319-F97B0AF79C2C}"/>
              </a:ext>
            </a:extLst>
          </p:cNvPr>
          <p:cNvSpPr txBox="1"/>
          <p:nvPr/>
        </p:nvSpPr>
        <p:spPr>
          <a:xfrm>
            <a:off x="301847" y="1806739"/>
            <a:ext cx="8436909" cy="50167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Esse é único milagre mencionado nos quatros evangélicos, os sinóticos e João.</a:t>
            </a: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Questão: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Poque Jesus havia saído de Jerusalém e ir para a Galileia? Por causa da oposição dos religiosos.</a:t>
            </a:r>
          </a:p>
          <a:p>
            <a:pPr algn="just"/>
            <a:r>
              <a:rPr lang="pt-B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do milagre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Não se sabe ao certo:</a:t>
            </a:r>
          </a:p>
          <a:p>
            <a:pPr algn="just"/>
            <a:r>
              <a:rPr lang="pt-B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Mateus: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para um lugar deserto, apartado; e, sabendo-o o povo, seguiu-o a pé desde as cidades (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14.13). </a:t>
            </a:r>
          </a:p>
          <a:p>
            <a:pPr algn="just"/>
            <a:r>
              <a:rPr lang="pt-B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Marcos: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 foram sós num barco, em particular, para um lugar deserto (Mr. 6.32). </a:t>
            </a:r>
          </a:p>
          <a:p>
            <a:pPr algn="just"/>
            <a:r>
              <a:rPr lang="pt-B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Lucas: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particular, para um lugar deserto de uma cidade chamada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Betsaida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9.10). </a:t>
            </a: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João: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 Jesus subiu ao monte, e assentou-se ali com os seus discípulos.  E a páscoa, a festa dos judeus, estava próxima.</a:t>
            </a: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Então Jesus, levantando os olhos, e vendo que uma grande multidão vinha ter com ele, disse a Filipe: Onde compraremos [...]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6.3-5) </a:t>
            </a:r>
          </a:p>
          <a:p>
            <a:pPr algn="just"/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3FDC36-73F0-D3DC-B75B-51F1DED147F8}"/>
              </a:ext>
            </a:extLst>
          </p:cNvPr>
          <p:cNvSpPr txBox="1"/>
          <p:nvPr/>
        </p:nvSpPr>
        <p:spPr>
          <a:xfrm>
            <a:off x="741878" y="473442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O milagre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716BC42-19E5-646C-EE1F-C6DC21835543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a loaf of bread is laying on a pair of black and white sneakers">
            <a:extLst>
              <a:ext uri="{FF2B5EF4-FFF2-40B4-BE49-F238E27FC236}">
                <a16:creationId xmlns:a16="http://schemas.microsoft.com/office/drawing/2014/main" id="{CB6297A9-C327-A1BB-77F8-5173196393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a loaf of bread is laying on a pair of black and white sneakers">
            <a:extLst>
              <a:ext uri="{FF2B5EF4-FFF2-40B4-BE49-F238E27FC236}">
                <a16:creationId xmlns:a16="http://schemas.microsoft.com/office/drawing/2014/main" id="{2733C141-B671-3268-B172-EEAC5F5D6C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2" descr="a loaf of bread is laying on a pair of black and white sneakers">
            <a:extLst>
              <a:ext uri="{FF2B5EF4-FFF2-40B4-BE49-F238E27FC236}">
                <a16:creationId xmlns:a16="http://schemas.microsoft.com/office/drawing/2014/main" id="{8B967D0C-3F71-E38F-E734-21A4B557A0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8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A4CAC-153D-1DE6-A338-BF3CC2D0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2006C3-2CB6-6FAF-E35E-495E879144D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14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CF1D0AE-291E-AD37-BC45-FEA060382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99E9F40-2E68-2AE5-DB31-621FA22AD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621F54F-06C4-A1B5-2225-783DF0C4E562}"/>
              </a:ext>
            </a:extLst>
          </p:cNvPr>
          <p:cNvSpPr txBox="1"/>
          <p:nvPr/>
        </p:nvSpPr>
        <p:spPr>
          <a:xfrm>
            <a:off x="8380030" y="6423942"/>
            <a:ext cx="6799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05/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7E5C520-0243-253B-9B44-F7281733236D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05/23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FD4F20-45B0-8017-0705-F95F68B8D8BC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1A1748-827A-2328-327E-8FCC56099713}"/>
              </a:ext>
            </a:extLst>
          </p:cNvPr>
          <p:cNvSpPr txBox="1"/>
          <p:nvPr/>
        </p:nvSpPr>
        <p:spPr>
          <a:xfrm>
            <a:off x="280745" y="1296691"/>
            <a:ext cx="8558455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João fala que Jesus subiu ao monte, mas que monte era esse? Certamente um monte existente naquele região desértica, não necessariamente um monte alto.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Esse milagre se distingue dos demais por que ele mostra o poder miraculoso de Jesus.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Deus á capaz de fazer existir o que antes não existia.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Veja resto do povoado de </a:t>
            </a:r>
            <a:r>
              <a:rPr lang="pt-BR" sz="2400" b="0" i="0" dirty="0">
                <a:solidFill>
                  <a:srgbClr val="1F2123"/>
                </a:solidFill>
                <a:effectLst/>
                <a:latin typeface="glbOpenSans"/>
              </a:rPr>
              <a:t>Vale de </a:t>
            </a:r>
            <a:r>
              <a:rPr lang="pt-BR" sz="2400" b="0" i="0" dirty="0" err="1">
                <a:solidFill>
                  <a:srgbClr val="1F2123"/>
                </a:solidFill>
                <a:effectLst/>
                <a:latin typeface="glbOpenSans"/>
              </a:rPr>
              <a:t>Betsaida</a:t>
            </a:r>
            <a:r>
              <a:rPr lang="pt-BR" sz="2400" b="0" i="0" dirty="0">
                <a:solidFill>
                  <a:srgbClr val="1F2123"/>
                </a:solidFill>
                <a:effectLst/>
                <a:latin typeface="glbOpenSans"/>
              </a:rPr>
              <a:t>, como é conhecida hoje.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/>
              <a:t>A região de </a:t>
            </a:r>
            <a:r>
              <a:rPr lang="pt-BR" sz="2400" dirty="0" err="1"/>
              <a:t>Tabgha</a:t>
            </a:r>
            <a:r>
              <a:rPr lang="pt-BR" sz="2400" dirty="0"/>
              <a:t>, na margem do Mar da Galileia</a:t>
            </a:r>
            <a:r>
              <a:rPr lang="pt-BR" sz="2400" b="0" i="0" dirty="0">
                <a:solidFill>
                  <a:srgbClr val="EEF0FF"/>
                </a:solidFill>
                <a:effectLst/>
                <a:latin typeface="Google Sans"/>
              </a:rPr>
              <a:t>,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17FA52A-7B55-B0D2-DFEF-A6EBFF7498BA}"/>
              </a:ext>
            </a:extLst>
          </p:cNvPr>
          <p:cNvSpPr txBox="1"/>
          <p:nvPr/>
        </p:nvSpPr>
        <p:spPr>
          <a:xfrm>
            <a:off x="741878" y="473442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O milagre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59BE509-281A-FCB8-EA1A-62FC6F1D15EE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5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41ED-286A-5435-5B90-D02F745D0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D56228-B89A-A15E-F662-62F8BB6020B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15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F973575-1732-C5E9-092D-FCEB73B9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BC93A69-4DEB-2778-8C5F-CA9F3C0C4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A108362-600C-2B13-DE2E-3D0D3F0D2C7D}"/>
              </a:ext>
            </a:extLst>
          </p:cNvPr>
          <p:cNvSpPr txBox="1"/>
          <p:nvPr/>
        </p:nvSpPr>
        <p:spPr>
          <a:xfrm>
            <a:off x="8380030" y="6423942"/>
            <a:ext cx="67993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06/</a:t>
            </a: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958024-ADD0-F8BD-CC06-53B54BFC82B8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06/23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0DE32F-CFB0-6919-6D3A-0DC7F5F84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975" y="511969"/>
            <a:ext cx="8448675" cy="628130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4B51D70-E1AF-D765-FB36-84F436B1061F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D351ED0-A6C8-CD95-18C3-0F90098B1509}"/>
              </a:ext>
            </a:extLst>
          </p:cNvPr>
          <p:cNvSpPr txBox="1"/>
          <p:nvPr/>
        </p:nvSpPr>
        <p:spPr>
          <a:xfrm>
            <a:off x="741878" y="473442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O milagre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07659E-87B6-F992-36AC-75D2259AC55F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9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8115F-AD1A-BACF-2194-D8882EE73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49CA91-C239-B126-498B-9F1DDDBCEB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16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2146C1A-B2CC-95B4-F193-28A5B42BE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986DFA2-BE80-763C-B42E-D628D7637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65BE009-ABEE-2C7A-511A-2FEA991AC141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07/23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29B25D2-346E-1B6F-DF6B-6B8BF799B93C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10E4233-E0F7-0615-5341-7FE4C6DA826C}"/>
              </a:ext>
            </a:extLst>
          </p:cNvPr>
          <p:cNvSpPr txBox="1"/>
          <p:nvPr/>
        </p:nvSpPr>
        <p:spPr>
          <a:xfrm>
            <a:off x="308254" y="1826392"/>
            <a:ext cx="8558455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multidão só queria a cura e milagres, mas não mensagem.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Elas queriam apenas bens matérias aquilo que preenchia suas necessidade pessoas.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Ele ignoravam o pão do céu, pão que alimenta a alma faminta.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cura física, não é o maior milagre na vida de uma pessoa.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maior milagre e a transformação espiritual com o pão da vida, e Jesus disse: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2AB90F1-9355-DAF8-6D23-2A98086101AE}"/>
              </a:ext>
            </a:extLst>
          </p:cNvPr>
          <p:cNvSpPr txBox="1"/>
          <p:nvPr/>
        </p:nvSpPr>
        <p:spPr>
          <a:xfrm>
            <a:off x="949660" y="515428"/>
            <a:ext cx="688693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Qual era o interesse da multidão (PONTO III)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E912B78-24B0-834D-A96A-A70743F5A79D}"/>
              </a:ext>
            </a:extLst>
          </p:cNvPr>
          <p:cNvSpPr txBox="1"/>
          <p:nvPr/>
        </p:nvSpPr>
        <p:spPr>
          <a:xfrm>
            <a:off x="1976262" y="4873273"/>
            <a:ext cx="688693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Trabalhai, não pela comida que perece, mas pela comida que permanece para a vida eterna, a qual o Filho do homem vos dará; porque a este o Pai, Deus, o selou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DFB9A01-0BB5-63FE-6517-2322EA9CEAA1}"/>
              </a:ext>
            </a:extLst>
          </p:cNvPr>
          <p:cNvSpPr txBox="1"/>
          <p:nvPr/>
        </p:nvSpPr>
        <p:spPr>
          <a:xfrm rot="20624472">
            <a:off x="332309" y="5196438"/>
            <a:ext cx="1321282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 6.27 </a:t>
            </a:r>
            <a:endParaRPr lang="pt-BR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156E9CF-771B-E8FF-4E76-38491BDB877C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a crowd of people are applauding and cheering in a stadium">
            <a:extLst>
              <a:ext uri="{FF2B5EF4-FFF2-40B4-BE49-F238E27FC236}">
                <a16:creationId xmlns:a16="http://schemas.microsoft.com/office/drawing/2014/main" id="{21A1D507-F43F-8760-F108-6748AC829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081" y="881430"/>
            <a:ext cx="2095500" cy="94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47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0C5EF-5F20-49D2-5E83-77C4030C3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84E3A82-B071-4549-1D2D-7FA91E44D0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17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081745E-A7C0-7B27-02B1-F3AAE42AE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BEFE8C-398E-8D94-CCBA-522D13AF5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FB5F98A-F375-B2A8-FCF4-6B555839208E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08/23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5EC0933-638B-445E-D3BE-0A7048923EE0}"/>
              </a:ext>
            </a:extLst>
          </p:cNvPr>
          <p:cNvSpPr txBox="1"/>
          <p:nvPr/>
        </p:nvSpPr>
        <p:spPr>
          <a:xfrm>
            <a:off x="1143000" y="2718435"/>
            <a:ext cx="6651968" cy="1938992"/>
          </a:xfrm>
          <a:prstGeom prst="rect">
            <a:avLst/>
          </a:prstGeom>
          <a:solidFill>
            <a:srgbClr val="A3DBFF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Eu sou o pão da vida.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Vossos pais comeram o maná no deserto, e morreram.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Este é o pão que desce do céu, para que o que dele comer não morra  Jo..48-50).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A4C7BDE-8F82-513E-C737-8C0982A3F1E2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9A01DD-4605-77FA-03F3-C85C1DF25ECE}"/>
              </a:ext>
            </a:extLst>
          </p:cNvPr>
          <p:cNvSpPr txBox="1"/>
          <p:nvPr/>
        </p:nvSpPr>
        <p:spPr>
          <a:xfrm>
            <a:off x="280745" y="1296691"/>
            <a:ext cx="726305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632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é o pão da Vida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C2CB6E-B487-D5DB-BF87-485CE8D8B338}"/>
              </a:ext>
            </a:extLst>
          </p:cNvPr>
          <p:cNvSpPr txBox="1"/>
          <p:nvPr/>
        </p:nvSpPr>
        <p:spPr>
          <a:xfrm>
            <a:off x="949660" y="515428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Qual era o interesse da multidão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3B8CFD-7B0A-EDDF-B98C-6A4BB2A9819B}"/>
              </a:ext>
            </a:extLst>
          </p:cNvPr>
          <p:cNvSpPr txBox="1"/>
          <p:nvPr/>
        </p:nvSpPr>
        <p:spPr>
          <a:xfrm>
            <a:off x="747876" y="5617507"/>
            <a:ext cx="665196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que Jesus mostro?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99EAA6B-9107-1C9B-3BEC-B51D0DBBCFC1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1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0E747-9829-1CCD-CB5F-A1D56403C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2ACB7C-8AF1-D6C8-4231-7F7623588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16EE5D5-E5A8-DCDB-823A-BBF48F0CA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BBCC7AB3-CF6D-D7F9-6EA6-F3DCF8473818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09/23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3677B9-06DA-181C-5333-AE22C2617537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JESUS,  A MULTIDÃO E O MILAGRE DA MULTIPLICAÇÃO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4E542BB-B527-E990-CAE1-69D5EE72E03C}"/>
              </a:ext>
            </a:extLst>
          </p:cNvPr>
          <p:cNvSpPr txBox="1"/>
          <p:nvPr/>
        </p:nvSpPr>
        <p:spPr>
          <a:xfrm>
            <a:off x="259641" y="1059102"/>
            <a:ext cx="711909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632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mostrou uma diferença; quais diferença?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023143A-95B5-8DE5-AFF9-843DBDD18176}"/>
              </a:ext>
            </a:extLst>
          </p:cNvPr>
          <p:cNvSpPr txBox="1"/>
          <p:nvPr/>
        </p:nvSpPr>
        <p:spPr>
          <a:xfrm>
            <a:off x="949660" y="515428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Qual era o interesse da multidão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4781B4-7244-9EEB-2E81-2A8139B0F633}"/>
              </a:ext>
            </a:extLst>
          </p:cNvPr>
          <p:cNvSpPr txBox="1"/>
          <p:nvPr/>
        </p:nvSpPr>
        <p:spPr>
          <a:xfrm>
            <a:off x="250335" y="1621064"/>
            <a:ext cx="804615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povo via em Jesus apenas um politico que vinha restaurar o reino de Israel do julgo romano</a:t>
            </a:r>
          </a:p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48E1681-6F6A-6925-1A74-AD37FE72AC0E}"/>
              </a:ext>
            </a:extLst>
          </p:cNvPr>
          <p:cNvSpPr txBox="1"/>
          <p:nvPr/>
        </p:nvSpPr>
        <p:spPr>
          <a:xfrm>
            <a:off x="362732" y="2658068"/>
            <a:ext cx="401080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632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se apresenta: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50F6664-CE1F-073B-C40D-F6ACE3F2F146}"/>
              </a:ext>
            </a:extLst>
          </p:cNvPr>
          <p:cNvSpPr txBox="1"/>
          <p:nvPr/>
        </p:nvSpPr>
        <p:spPr>
          <a:xfrm>
            <a:off x="345147" y="3280344"/>
            <a:ext cx="8046157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 algn="just">
              <a:buAutoNum type="alphaLcPeriod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Para a mulher samaritana como agua viva</a:t>
            </a:r>
          </a:p>
          <a:p>
            <a:pPr marL="457200" indent="-457200" algn="just">
              <a:buAutoNum type="alphaLcPeriod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Para essa multidão como vivo</a:t>
            </a:r>
          </a:p>
          <a:p>
            <a:pPr marL="457200" indent="-457200" algn="just">
              <a:buAutoNum type="alphaLcPeriod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Para a ultimo dia da festa de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 5.37, como rios de aguas vivas.</a:t>
            </a:r>
          </a:p>
          <a:p>
            <a:pPr marL="457200" indent="-457200" algn="just">
              <a:buAutoNum type="alphaLcPeriod"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A solução para todos os problemas sociais e físico, está tão somente em Crer que Jesus é verdadeiro Deus, o pão vivo que desceu do céu.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89E848E-3D90-4602-7AF5-26CE9FDD48D5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9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32B1B-64F0-DC75-C5FC-92986D771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EF72F2-FEF8-67DD-3648-98D024AF964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19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3C3B1E8-8212-0719-FCA6-E5F8282B4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A72D451-8D32-D855-2895-065E14675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59EC5A8-44E8-1469-B876-EA765CB81659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/23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FE71C7-AF10-1816-9BD6-7B7470A3B736}"/>
              </a:ext>
            </a:extLst>
          </p:cNvPr>
          <p:cNvSpPr txBox="1"/>
          <p:nvPr/>
        </p:nvSpPr>
        <p:spPr>
          <a:xfrm>
            <a:off x="949660" y="111858"/>
            <a:ext cx="77679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JESUS O PÃO QUE DESCE DO CÉU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C939B0A-D884-8B7E-AA06-E2C5EDA285AC}"/>
              </a:ext>
            </a:extLst>
          </p:cNvPr>
          <p:cNvSpPr txBox="1"/>
          <p:nvPr/>
        </p:nvSpPr>
        <p:spPr>
          <a:xfrm>
            <a:off x="259641" y="1059102"/>
            <a:ext cx="711909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pt-BR" sz="2400" b="1" dirty="0">
              <a:solidFill>
                <a:srgbClr val="6320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A5F83CF-3F1F-3C14-5CAF-2BCB946C9D60}"/>
              </a:ext>
            </a:extLst>
          </p:cNvPr>
          <p:cNvSpPr txBox="1"/>
          <p:nvPr/>
        </p:nvSpPr>
        <p:spPr>
          <a:xfrm>
            <a:off x="949660" y="519325"/>
            <a:ext cx="62484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Qual o real interesse da multidão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C3E163-2B49-7680-9D14-38B2069C0B8F}"/>
              </a:ext>
            </a:extLst>
          </p:cNvPr>
          <p:cNvSpPr txBox="1"/>
          <p:nvPr/>
        </p:nvSpPr>
        <p:spPr>
          <a:xfrm>
            <a:off x="533400" y="1135965"/>
            <a:ext cx="7960060" cy="1535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multidão novamente no dia seguinte procura Jesus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69AC360-35BE-75B7-CA50-5881F5593B8C}"/>
              </a:ext>
            </a:extLst>
          </p:cNvPr>
          <p:cNvSpPr txBox="1"/>
          <p:nvPr/>
        </p:nvSpPr>
        <p:spPr>
          <a:xfrm>
            <a:off x="2186686" y="4399683"/>
            <a:ext cx="6421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Jesus respondeu-lhes, e disse: Na verdade, na verdade vos digo que me buscais, não pelos sinais que vistes, mas porque comestes do pão e vos saciastes 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507CA0B-A469-7671-E192-C7544C554677}"/>
              </a:ext>
            </a:extLst>
          </p:cNvPr>
          <p:cNvSpPr txBox="1"/>
          <p:nvPr/>
        </p:nvSpPr>
        <p:spPr>
          <a:xfrm>
            <a:off x="317278" y="5177649"/>
            <a:ext cx="186940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Jo.6.25,26</a:t>
            </a:r>
            <a:endParaRPr lang="pt-BR" sz="24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40AF39F-A3B9-CA33-3F32-03E3ABA3809C}"/>
              </a:ext>
            </a:extLst>
          </p:cNvPr>
          <p:cNvSpPr txBox="1"/>
          <p:nvPr/>
        </p:nvSpPr>
        <p:spPr>
          <a:xfrm>
            <a:off x="533400" y="1936716"/>
            <a:ext cx="186940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Jo.6.25</a:t>
            </a:r>
            <a:endParaRPr lang="pt-BR" sz="24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87DA60D-1CA9-C5C8-C302-155E8FA3711F}"/>
              </a:ext>
            </a:extLst>
          </p:cNvPr>
          <p:cNvSpPr txBox="1"/>
          <p:nvPr/>
        </p:nvSpPr>
        <p:spPr>
          <a:xfrm>
            <a:off x="2578983" y="1855661"/>
            <a:ext cx="5491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E, achando-o no outro lado do mar, disseram-lhe: Rabi, quando chegaste aqui?( Jo.6.25)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159EB33-C4A7-A3BE-2FF8-B1CAC1583F0F}"/>
              </a:ext>
            </a:extLst>
          </p:cNvPr>
          <p:cNvSpPr txBox="1"/>
          <p:nvPr/>
        </p:nvSpPr>
        <p:spPr>
          <a:xfrm>
            <a:off x="533400" y="3438355"/>
            <a:ext cx="4593100" cy="480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3F006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repreensão do Mestre  </a:t>
            </a:r>
            <a:endParaRPr lang="pt-BR" sz="2400" b="1" kern="100" dirty="0">
              <a:solidFill>
                <a:srgbClr val="3F0065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E429960-3013-5E9F-4F8E-6778E3A17A06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20/22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1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5" grpId="0" animBg="1"/>
      <p:bldP spid="16" grpId="0" animBg="1"/>
      <p:bldP spid="18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7018F-D275-F759-6C94-44D40915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 man and jesus are walking on a dirt road">
            <a:extLst>
              <a:ext uri="{FF2B5EF4-FFF2-40B4-BE49-F238E27FC236}">
                <a16:creationId xmlns:a16="http://schemas.microsoft.com/office/drawing/2014/main" id="{CE33E1BA-F138-A93D-4FB6-1CD6F35F3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52220"/>
            <a:ext cx="8839200" cy="583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2E91566-0C96-4E97-FB3B-898859E5442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20</a:t>
            </a:fld>
            <a:endParaRPr lang="pt-BR" spc="-5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8521C5E-DF05-82BA-162B-7A111BE6B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271"/>
            <a:ext cx="725466" cy="5987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1D3D351-6230-A6D0-3070-A7279FE54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19" y="606051"/>
            <a:ext cx="732903" cy="70926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51CBEE8-9BB3-39B6-4D06-B1C0FC29FE55}"/>
              </a:ext>
            </a:extLst>
          </p:cNvPr>
          <p:cNvSpPr txBox="1"/>
          <p:nvPr/>
        </p:nvSpPr>
        <p:spPr>
          <a:xfrm>
            <a:off x="1981200" y="328999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2AE3ED5-09E9-33E7-F26D-207A710F8FA1}"/>
              </a:ext>
            </a:extLst>
          </p:cNvPr>
          <p:cNvSpPr txBox="1"/>
          <p:nvPr/>
        </p:nvSpPr>
        <p:spPr>
          <a:xfrm>
            <a:off x="543223" y="2186969"/>
            <a:ext cx="8600777" cy="284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b="1" kern="1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nossa caminhada com Cristo não pode se basear apenas no pão que perece, embora necessário a vida humana  e indispensável para sobrevivência, mas precisamos trabalhar muito mais pelo pão que não perece.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b="1" kern="1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 é esse pão vivo, aleluia.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b="1" kern="1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Encerramos com as palavra de Paulo aos Coríntios.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t-BR" sz="2000" b="1" kern="100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1FE76E2-F308-8A75-7E69-A4E9A35DAF6F}"/>
              </a:ext>
            </a:extLst>
          </p:cNvPr>
          <p:cNvSpPr txBox="1"/>
          <p:nvPr/>
        </p:nvSpPr>
        <p:spPr>
          <a:xfrm>
            <a:off x="725466" y="5884877"/>
            <a:ext cx="191555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1 Co. 15.19</a:t>
            </a:r>
            <a:endParaRPr lang="pt-BR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BBF4BF-E287-2588-3041-350896E76A9F}"/>
              </a:ext>
            </a:extLst>
          </p:cNvPr>
          <p:cNvSpPr txBox="1"/>
          <p:nvPr/>
        </p:nvSpPr>
        <p:spPr>
          <a:xfrm>
            <a:off x="3338756" y="5411262"/>
            <a:ext cx="4593100" cy="1339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esperamos em Cristo só nesta vida, somos os mais miseráveis de todos os homens.  </a:t>
            </a:r>
            <a:endParaRPr lang="pt-B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7F8C396-96DB-7561-B9F4-D9CFA449825D}"/>
              </a:ext>
            </a:extLst>
          </p:cNvPr>
          <p:cNvSpPr txBox="1"/>
          <p:nvPr/>
        </p:nvSpPr>
        <p:spPr>
          <a:xfrm>
            <a:off x="8121653" y="6391132"/>
            <a:ext cx="841857" cy="4235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21/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0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6" descr="a man with a beard is standing on a beach with two other men">
            <a:extLst>
              <a:ext uri="{FF2B5EF4-FFF2-40B4-BE49-F238E27FC236}">
                <a16:creationId xmlns:a16="http://schemas.microsoft.com/office/drawing/2014/main" id="{A0625AE5-796F-A188-A60C-80E3CD90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665"/>
            <a:ext cx="2105509" cy="21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7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D7A8F6C-FD52-276A-6300-1ABBE928E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0952" cy="6858000"/>
          </a:xfrm>
          <a:prstGeom prst="rect">
            <a:avLst/>
          </a:prstGeom>
        </p:spPr>
      </p:pic>
      <p:pic>
        <p:nvPicPr>
          <p:cNvPr id="3" name="Picture 6" descr="Encontro reuniao cita GIF en GIFER - de Truebrew">
            <a:extLst>
              <a:ext uri="{FF2B5EF4-FFF2-40B4-BE49-F238E27FC236}">
                <a16:creationId xmlns:a16="http://schemas.microsoft.com/office/drawing/2014/main" id="{EF5E7E8B-EEB0-F50A-6AC9-1CB932145C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76" y="0"/>
            <a:ext cx="868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27C18CC-93C0-1EF4-AA9D-03E875850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573689" cy="129880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8CA6E8-D01E-9403-3354-1935369F6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4188" y="76200"/>
            <a:ext cx="1703226" cy="1146402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6AC033-0FEF-F236-781E-4C67C32EFB1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21</a:t>
            </a:fld>
            <a:endParaRPr lang="pt-BR" spc="-5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382E308-A079-15AE-25C5-85439313742D}"/>
              </a:ext>
            </a:extLst>
          </p:cNvPr>
          <p:cNvSpPr txBox="1"/>
          <p:nvPr/>
        </p:nvSpPr>
        <p:spPr>
          <a:xfrm>
            <a:off x="8023902" y="6488028"/>
            <a:ext cx="762000" cy="3903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22/22</a:t>
            </a:r>
            <a:endParaRPr lang="pt-BR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59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382284" y="404567"/>
            <a:ext cx="6379431" cy="306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rgbClr val="FF0000"/>
                </a:solidFill>
              </a:rPr>
              <a:t>Meus contatos</a:t>
            </a:r>
          </a:p>
        </p:txBody>
      </p:sp>
      <p:sp>
        <p:nvSpPr>
          <p:cNvPr id="6" name="Retângulo 5"/>
          <p:cNvSpPr/>
          <p:nvPr/>
        </p:nvSpPr>
        <p:spPr>
          <a:xfrm>
            <a:off x="200465" y="2818313"/>
            <a:ext cx="8336247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Site: </a:t>
            </a:r>
            <a:r>
              <a:rPr lang="pt-BR" sz="2800" dirty="0">
                <a:hlinkClick r:id="rId2"/>
              </a:rPr>
              <a:t>http ://minist-jaimebergamim.webnode.com.br</a:t>
            </a:r>
            <a:endParaRPr lang="pt-BR" sz="2800" dirty="0"/>
          </a:p>
          <a:p>
            <a:r>
              <a:rPr lang="pt-BR" sz="2800" dirty="0"/>
              <a:t>E-mail: </a:t>
            </a:r>
            <a:r>
              <a:rPr lang="pt-BR" sz="2800" dirty="0">
                <a:hlinkClick r:id="rId3"/>
              </a:rPr>
              <a:t>jaimebergamim@gmail.com</a:t>
            </a:r>
            <a:endParaRPr lang="pt-BR" sz="2800" dirty="0"/>
          </a:p>
          <a:p>
            <a:r>
              <a:rPr lang="pt-BR" sz="2800" dirty="0">
                <a:hlinkClick r:id="rId4"/>
              </a:rPr>
              <a:t>WhatsApp</a:t>
            </a:r>
            <a:r>
              <a:rPr lang="pt-BR" sz="2800" dirty="0"/>
              <a:t>: (41) 9.9757-7287</a:t>
            </a:r>
          </a:p>
          <a:p>
            <a:r>
              <a:rPr lang="pt-BR" sz="2800" dirty="0" err="1"/>
              <a:t>Cel</a:t>
            </a:r>
            <a:r>
              <a:rPr lang="pt-BR" sz="2800" dirty="0"/>
              <a:t>:           (41) 9-9134.1818 </a:t>
            </a:r>
          </a:p>
          <a:p>
            <a:r>
              <a:rPr lang="pt-BR" sz="2800" dirty="0"/>
              <a:t>Res.           (41) 3537.3738 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44D37A1-2F48-F5C0-705C-A8A071016A7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80645">
              <a:lnSpc>
                <a:spcPts val="1425"/>
              </a:lnSpc>
            </a:pPr>
            <a:fld id="{81D60167-4931-47E6-BA6A-407CBD079E47}" type="slidenum">
              <a:rPr lang="pt-BR" spc="-50" smtClean="0"/>
              <a:t>22</a:t>
            </a:fld>
            <a:endParaRPr lang="pt-BR" spc="-5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4702F2D-573C-EA30-2741-11AF09172BE4}"/>
              </a:ext>
            </a:extLst>
          </p:cNvPr>
          <p:cNvSpPr txBox="1"/>
          <p:nvPr/>
        </p:nvSpPr>
        <p:spPr>
          <a:xfrm>
            <a:off x="8096250" y="6423942"/>
            <a:ext cx="8382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/23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80B337A-5509-349F-2F8A-A8A3B8431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65" y="-30272"/>
            <a:ext cx="1663070" cy="141901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3AC7B1F-D703-7D14-B00B-B468DB4F1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64" y="1388745"/>
            <a:ext cx="1680119" cy="133644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392B603-E50F-98A0-0540-669B4F740B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132" y="1524000"/>
            <a:ext cx="25527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261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828</TotalTime>
  <Words>1362</Words>
  <Application>Microsoft Office PowerPoint</Application>
  <PresentationFormat>Apresentação na tela (4:3)</PresentationFormat>
  <Paragraphs>201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9" baseType="lpstr">
      <vt:lpstr>Arial</vt:lpstr>
      <vt:lpstr>Calibri</vt:lpstr>
      <vt:lpstr>glbOpenSans</vt:lpstr>
      <vt:lpstr>Google Sans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Jaime</dc:creator>
  <cp:lastModifiedBy>Jaime</cp:lastModifiedBy>
  <cp:revision>44</cp:revision>
  <cp:lastPrinted>2025-04-22T16:54:17Z</cp:lastPrinted>
  <dcterms:created xsi:type="dcterms:W3CDTF">2025-01-28T14:30:29Z</dcterms:created>
  <dcterms:modified xsi:type="dcterms:W3CDTF">2025-04-22T17:16:00Z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2025-01-28T00:00:00Z</vt:filetime>
  </property>
  <property fmtid="{D5CDD505-2E9C-101B-9397-08002B2CF9AE}" pid="5" name="Producer">
    <vt:lpwstr>Microsoft® PowerPoint® 2013</vt:lpwstr>
  </property>
</Properties>
</file>